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58" r:id="rId6"/>
    <p:sldId id="257" r:id="rId7"/>
    <p:sldId id="267" r:id="rId8"/>
    <p:sldId id="271" r:id="rId9"/>
    <p:sldId id="268" r:id="rId10"/>
    <p:sldId id="269" r:id="rId11"/>
    <p:sldId id="270" r:id="rId12"/>
    <p:sldId id="265" r:id="rId13"/>
    <p:sldId id="272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450A-2578-40CD-9AD6-35C2C1948FE6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8DFF-53CB-48B8-AB0A-4E82C8090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9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450A-2578-40CD-9AD6-35C2C1948FE6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8DFF-53CB-48B8-AB0A-4E82C80906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www.cvm.ncsu.edu/emd/cvm_logos/NCSU%20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47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91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450A-2578-40CD-9AD6-35C2C1948FE6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8DFF-53CB-48B8-AB0A-4E82C809061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www.cvm.ncsu.edu/emd/cvm_logos/NCSU%20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47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78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450A-2578-40CD-9AD6-35C2C1948FE6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8DFF-53CB-48B8-AB0A-4E82C809061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://www.cvm.ncsu.edu/emd/cvm_logos/NCSU%20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47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11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450A-2578-40CD-9AD6-35C2C1948FE6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8DFF-53CB-48B8-AB0A-4E82C809061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://www.cvm.ncsu.edu/emd/cvm_logos/NCSU%20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47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98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450A-2578-40CD-9AD6-35C2C1948FE6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8DFF-53CB-48B8-AB0A-4E82C809061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://www.cvm.ncsu.edu/emd/cvm_logos/NCSU%20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47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09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450A-2578-40CD-9AD6-35C2C1948FE6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8DFF-53CB-48B8-AB0A-4E82C809061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ttp://www.cvm.ncsu.edu/emd/cvm_logos/NCSU%20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47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19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450A-2578-40CD-9AD6-35C2C1948FE6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8DFF-53CB-48B8-AB0A-4E82C809061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http://www.cvm.ncsu.edu/emd/cvm_logos/NCSU%20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47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45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450A-2578-40CD-9AD6-35C2C1948FE6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8DFF-53CB-48B8-AB0A-4E82C809061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http://www.cvm.ncsu.edu/emd/cvm_logos/NCSU%20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47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80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450A-2578-40CD-9AD6-35C2C1948FE6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8DFF-53CB-48B8-AB0A-4E82C809061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://www.cvm.ncsu.edu/emd/cvm_logos/NCSU%20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47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69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450A-2578-40CD-9AD6-35C2C1948FE6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8DFF-53CB-48B8-AB0A-4E82C809061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ttp://www.cvm.ncsu.edu/emd/cvm_logos/NCSU%20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47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59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4450A-2578-40CD-9AD6-35C2C1948FE6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B8DFF-53CB-48B8-AB0A-4E82C8090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9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dia.syracuse.com/news/photo/egypt-crowdjpg-0a2461d880811d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231"/>
          <a:stretch/>
        </p:blipFill>
        <p:spPr bwMode="auto">
          <a:xfrm>
            <a:off x="0" y="0"/>
            <a:ext cx="9144000" cy="540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9" y="0"/>
            <a:ext cx="6016171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Human Labor in LCA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58691"/>
            <a:ext cx="91440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Carter Reeb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LCA Research Group Presentation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April 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 smtClean="0">
                <a:solidFill>
                  <a:schemeClr val="tx1"/>
                </a:solidFill>
              </a:rPr>
              <a:t>, 2012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Incorporation of HL into Main LCA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00200"/>
            <a:ext cx="3810000" cy="4876800"/>
          </a:xfrm>
        </p:spPr>
        <p:txBody>
          <a:bodyPr/>
          <a:lstStyle/>
          <a:p>
            <a:r>
              <a:rPr lang="en-US" dirty="0" smtClean="0"/>
              <a:t>HL becomes just another flow in product systems</a:t>
            </a:r>
          </a:p>
          <a:p>
            <a:endParaRPr lang="en-US" dirty="0" smtClean="0"/>
          </a:p>
          <a:p>
            <a:r>
              <a:rPr lang="en-US" dirty="0" smtClean="0"/>
              <a:t>LCI for HL incorporated into main LCI dataset</a:t>
            </a:r>
          </a:p>
        </p:txBody>
      </p:sp>
      <p:pic>
        <p:nvPicPr>
          <p:cNvPr id="18434" name="Picture 2" descr="http://resources1.news.com.au/images/2011/02/02/1225998/767237-sugar-cane-farmers-harvest-bargara-near-bunda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878"/>
            <a:ext cx="4567316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latimesphoto.files.wordpress.com/2013/01/la-0125-pin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0387"/>
            <a:ext cx="4567316" cy="30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– Thai Sugarcane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Silalertruksa</a:t>
            </a:r>
            <a:r>
              <a:rPr lang="en-US" dirty="0" smtClean="0"/>
              <a:t> and </a:t>
            </a:r>
            <a:r>
              <a:rPr lang="en-US" dirty="0" err="1" smtClean="0"/>
              <a:t>Gheewala</a:t>
            </a:r>
            <a:r>
              <a:rPr lang="en-US" dirty="0" smtClean="0"/>
              <a:t>, 2009</a:t>
            </a:r>
          </a:p>
          <a:p>
            <a:r>
              <a:rPr lang="en-US" dirty="0" smtClean="0"/>
              <a:t>LCA of Thai Sugarcane to Bioethanol, HL included</a:t>
            </a:r>
          </a:p>
          <a:p>
            <a:r>
              <a:rPr lang="en-US" dirty="0" smtClean="0"/>
              <a:t>HL assumed for cultivation and harvest</a:t>
            </a:r>
          </a:p>
          <a:p>
            <a:r>
              <a:rPr lang="en-US" dirty="0" smtClean="0"/>
              <a:t>Takes into account </a:t>
            </a:r>
            <a:r>
              <a:rPr lang="en-US" dirty="0"/>
              <a:t>the production of fertilizers, herbicides, fuel, </a:t>
            </a:r>
            <a:r>
              <a:rPr lang="en-US" dirty="0" smtClean="0"/>
              <a:t>grid-mix electricity </a:t>
            </a:r>
            <a:r>
              <a:rPr lang="en-US" dirty="0"/>
              <a:t>and human labor in the system boundary</a:t>
            </a:r>
          </a:p>
          <a:p>
            <a:r>
              <a:rPr lang="en-US" dirty="0" smtClean="0"/>
              <a:t>TFC method used – 2.3 MJ/hour (HL energy equivalency).</a:t>
            </a:r>
          </a:p>
          <a:p>
            <a:r>
              <a:rPr lang="en-US" dirty="0" smtClean="0"/>
              <a:t>An average human labor of 466 man-hours per hectare of sugarcane is required for all farming activities including land preparation, planting, crop maintenance and harvesting</a:t>
            </a:r>
          </a:p>
          <a:p>
            <a:r>
              <a:rPr lang="en-US" dirty="0" smtClean="0"/>
              <a:t>Impact due to HL: </a:t>
            </a:r>
          </a:p>
        </p:txBody>
      </p:sp>
    </p:spTree>
    <p:extLst>
      <p:ext uri="{BB962C8B-B14F-4D97-AF65-F5344CB8AC3E}">
        <p14:creationId xmlns:p14="http://schemas.microsoft.com/office/powerpoint/2010/main" val="28185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“Classes” of HE directly relatable to “impact”</a:t>
            </a:r>
          </a:p>
          <a:p>
            <a:r>
              <a:rPr lang="en-US" dirty="0" smtClean="0"/>
              <a:t>Lower class worker has lesser “impact” due to his/her existence and participation in the life cycle.</a:t>
            </a:r>
          </a:p>
          <a:p>
            <a:r>
              <a:rPr lang="en-US" dirty="0" smtClean="0"/>
              <a:t>Solely used for attributional to date</a:t>
            </a:r>
          </a:p>
          <a:p>
            <a:r>
              <a:rPr lang="en-US" dirty="0" smtClean="0"/>
              <a:t>Often increasing scope of LCA to include HL makes the whole LCA too in-depth.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22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www.ncsx.com/2012/040212/Hungeree/hefting_sugarca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r="800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33400"/>
            <a:ext cx="3124200" cy="1036638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35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Spirinckx</a:t>
            </a:r>
            <a:r>
              <a:rPr lang="en-US" dirty="0"/>
              <a:t> and </a:t>
            </a:r>
            <a:r>
              <a:rPr lang="en-US" dirty="0" err="1"/>
              <a:t>Ceuterick</a:t>
            </a:r>
            <a:r>
              <a:rPr lang="en-US" dirty="0"/>
              <a:t> 1996;Milà et al. 1998; </a:t>
            </a:r>
            <a:r>
              <a:rPr lang="en-US" dirty="0" err="1" smtClean="0"/>
              <a:t>Nebel</a:t>
            </a:r>
            <a:r>
              <a:rPr lang="en-US" dirty="0" smtClean="0"/>
              <a:t> et </a:t>
            </a:r>
            <a:r>
              <a:rPr lang="en-US" dirty="0"/>
              <a:t>al. </a:t>
            </a:r>
            <a:r>
              <a:rPr lang="en-US" dirty="0" smtClean="0"/>
              <a:t>2006 (HL not included)</a:t>
            </a:r>
          </a:p>
          <a:p>
            <a:r>
              <a:rPr lang="en-US" dirty="0" err="1" smtClean="0"/>
              <a:t>Silalertruksa</a:t>
            </a:r>
            <a:r>
              <a:rPr lang="en-US" dirty="0" smtClean="0"/>
              <a:t> and </a:t>
            </a:r>
            <a:r>
              <a:rPr lang="en-US" dirty="0" err="1" smtClean="0"/>
              <a:t>Gheewala</a:t>
            </a:r>
            <a:r>
              <a:rPr lang="en-US" dirty="0" smtClean="0"/>
              <a:t>, 2009</a:t>
            </a:r>
          </a:p>
          <a:p>
            <a:r>
              <a:rPr lang="en-US" dirty="0" err="1" smtClean="0"/>
              <a:t>Rugani</a:t>
            </a:r>
            <a:r>
              <a:rPr lang="en-US" dirty="0" smtClean="0"/>
              <a:t> et al., 2012</a:t>
            </a:r>
          </a:p>
          <a:p>
            <a:r>
              <a:rPr lang="en-US" dirty="0" err="1" smtClean="0"/>
              <a:t>Nanaki</a:t>
            </a:r>
            <a:r>
              <a:rPr lang="en-US" dirty="0" smtClean="0"/>
              <a:t> and </a:t>
            </a:r>
            <a:r>
              <a:rPr lang="en-US" dirty="0" err="1" smtClean="0"/>
              <a:t>Koroneos</a:t>
            </a:r>
            <a:r>
              <a:rPr lang="en-US" dirty="0" smtClean="0"/>
              <a:t>, 2012</a:t>
            </a:r>
          </a:p>
          <a:p>
            <a:r>
              <a:rPr lang="en-US" dirty="0"/>
              <a:t>Muñoz et al. 2008, </a:t>
            </a:r>
            <a:r>
              <a:rPr lang="en-US" dirty="0" smtClean="0"/>
              <a:t>2010</a:t>
            </a:r>
          </a:p>
          <a:p>
            <a:r>
              <a:rPr lang="en-US" dirty="0"/>
              <a:t>Nguyen et al. </a:t>
            </a:r>
            <a:r>
              <a:rPr lang="en-US" dirty="0" smtClean="0"/>
              <a:t>2007</a:t>
            </a:r>
          </a:p>
          <a:p>
            <a:r>
              <a:rPr lang="en-US" dirty="0"/>
              <a:t>(Nguyen and </a:t>
            </a:r>
            <a:r>
              <a:rPr lang="en-US" dirty="0" err="1" smtClean="0"/>
              <a:t>Gheewala</a:t>
            </a:r>
            <a:r>
              <a:rPr lang="en-US" dirty="0" smtClean="0"/>
              <a:t> 2008a,b</a:t>
            </a:r>
            <a:r>
              <a:rPr lang="en-US" dirty="0"/>
              <a:t>; </a:t>
            </a:r>
            <a:r>
              <a:rPr lang="en-US" dirty="0" err="1"/>
              <a:t>Silalertruksa</a:t>
            </a:r>
            <a:r>
              <a:rPr lang="en-US" dirty="0"/>
              <a:t> and </a:t>
            </a:r>
            <a:r>
              <a:rPr lang="en-US" dirty="0" err="1"/>
              <a:t>Gheewala</a:t>
            </a:r>
            <a:r>
              <a:rPr lang="en-US" dirty="0"/>
              <a:t> </a:t>
            </a:r>
            <a:r>
              <a:rPr lang="en-US" dirty="0" smtClean="0"/>
              <a:t>2009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91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snbcmedia.msn.com/j/MSNBC/Components/Photo/_new/pb-111128-sugar-jb-02.photoblog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43" y="2942141"/>
            <a:ext cx="5337994" cy="37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91391"/>
            <a:ext cx="2133600" cy="2133600"/>
          </a:xfrm>
        </p:spPr>
        <p:txBody>
          <a:bodyPr/>
          <a:lstStyle/>
          <a:p>
            <a:r>
              <a:rPr lang="en-US" dirty="0" smtClean="0"/>
              <a:t>Human Labor?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2438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Human Labor (HL) is non-work activities which make human labor possible.  HL, as integrated into an environmental LCA defines these activities and quantifies the impacts of these activities.</a:t>
            </a:r>
          </a:p>
          <a:p>
            <a:r>
              <a:rPr lang="en-US" dirty="0" smtClean="0"/>
              <a:t>Ex: sleeping, eating, hobbies, travel,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9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 a system boundary for HL</a:t>
            </a:r>
          </a:p>
          <a:p>
            <a:r>
              <a:rPr lang="en-US" dirty="0" smtClean="0"/>
              <a:t>Define scope</a:t>
            </a:r>
          </a:p>
          <a:p>
            <a:r>
              <a:rPr lang="en-US" dirty="0" smtClean="0"/>
              <a:t>Person emissions based upon Household Expenditure (HE) values for a specific region</a:t>
            </a:r>
          </a:p>
          <a:p>
            <a:r>
              <a:rPr lang="en-US" dirty="0" smtClean="0"/>
              <a:t>FTE * Impacts/Person/Year (geographically specific)</a:t>
            </a:r>
          </a:p>
          <a:p>
            <a:r>
              <a:rPr lang="en-US" dirty="0" smtClean="0"/>
              <a:t>Conduct HL LCIA</a:t>
            </a:r>
          </a:p>
          <a:p>
            <a:r>
              <a:rPr lang="en-US" dirty="0" smtClean="0"/>
              <a:t>Allocate impacts to product/service</a:t>
            </a:r>
          </a:p>
          <a:p>
            <a:pPr lvl="1"/>
            <a:r>
              <a:rPr lang="en-US" dirty="0" smtClean="0"/>
              <a:t>Work Hours/8,766 Hours per year</a:t>
            </a:r>
          </a:p>
          <a:p>
            <a:pPr lvl="1"/>
            <a:r>
              <a:rPr lang="en-US" dirty="0" smtClean="0"/>
              <a:t>22% according to </a:t>
            </a:r>
            <a:r>
              <a:rPr lang="en-US" dirty="0" err="1" smtClean="0"/>
              <a:t>Rugani</a:t>
            </a:r>
            <a:r>
              <a:rPr lang="en-US" dirty="0" smtClean="0"/>
              <a:t> et al. (2012)</a:t>
            </a:r>
          </a:p>
          <a:p>
            <a:r>
              <a:rPr lang="en-US" dirty="0" smtClean="0"/>
              <a:t>Incorporate into larger LCA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8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 System Boundary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49" y="2057400"/>
            <a:ext cx="62007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07024" y="6477000"/>
            <a:ext cx="1339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Rugani</a:t>
            </a:r>
            <a:r>
              <a:rPr lang="en-US" sz="1200" dirty="0" smtClean="0"/>
              <a:t> et al., 2008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1161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 Calculation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Total Food Consumed (TFC) – converts hours of labor into an energy equivalent value</a:t>
            </a:r>
          </a:p>
          <a:p>
            <a:endParaRPr lang="en-US" dirty="0" smtClean="0"/>
          </a:p>
          <a:p>
            <a:r>
              <a:rPr lang="en-US" dirty="0" smtClean="0"/>
              <a:t>Adult Equivalency for a single adult (weighted as 1.0).  0.5 equivalency for each additional adult and 0.3 for each child.</a:t>
            </a:r>
          </a:p>
          <a:p>
            <a:endParaRPr lang="en-US" dirty="0"/>
          </a:p>
          <a:p>
            <a:r>
              <a:rPr lang="en-US" dirty="0" smtClean="0"/>
              <a:t>Replacement factor for machinery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6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1295401"/>
            <a:ext cx="8229600" cy="26198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“Man-hours” per functional unit, per unit time</a:t>
            </a:r>
          </a:p>
          <a:p>
            <a:r>
              <a:rPr lang="en-US" dirty="0" smtClean="0"/>
              <a:t>Machinery Replacement man-hours</a:t>
            </a:r>
          </a:p>
          <a:p>
            <a:r>
              <a:rPr lang="en-US" dirty="0" smtClean="0"/>
              <a:t>Energy Equivalency Values range between 0.62 </a:t>
            </a:r>
            <a:r>
              <a:rPr lang="en-US" dirty="0"/>
              <a:t>and 12.1 </a:t>
            </a:r>
            <a:r>
              <a:rPr lang="en-US" dirty="0" smtClean="0"/>
              <a:t>MJ/person/h</a:t>
            </a:r>
          </a:p>
          <a:p>
            <a:r>
              <a:rPr lang="en-US" dirty="0" err="1" smtClean="0"/>
              <a:t>ReCiPE</a:t>
            </a:r>
            <a:r>
              <a:rPr lang="en-US" dirty="0" smtClean="0"/>
              <a:t>, TRACI, etc.</a:t>
            </a:r>
            <a:endParaRPr lang="en-US" dirty="0"/>
          </a:p>
        </p:txBody>
      </p:sp>
      <p:pic>
        <p:nvPicPr>
          <p:cNvPr id="19458" name="Picture 2" descr="http://2.bp.blogspot.com/-8XdMaWFQvgY/URjWoHbhC4I/AAAAAAAAL0Q/6hFJqsUKZgU/s640/Harvesting-sugar-cane-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5" b="36995"/>
          <a:stretch/>
        </p:blipFill>
        <p:spPr bwMode="auto">
          <a:xfrm>
            <a:off x="0" y="3940628"/>
            <a:ext cx="9154886" cy="291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2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Labor LCIA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Man hours calculated per activity for the functional unit</a:t>
            </a:r>
          </a:p>
          <a:p>
            <a:r>
              <a:rPr lang="en-US" dirty="0" smtClean="0"/>
              <a:t>Man hours assigned a HE designation</a:t>
            </a:r>
          </a:p>
          <a:p>
            <a:r>
              <a:rPr lang="en-US" dirty="0" smtClean="0"/>
              <a:t>Man hours X HE values for each activity and summed for each life cycle stage</a:t>
            </a:r>
          </a:p>
          <a:p>
            <a:r>
              <a:rPr lang="en-US" dirty="0" smtClean="0"/>
              <a:t>HL summed across life cycle and also summed with other environmental burdens.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HE Values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2" t="20833" r="21690" b="10119"/>
          <a:stretch/>
        </p:blipFill>
        <p:spPr bwMode="auto">
          <a:xfrm>
            <a:off x="1371600" y="1295400"/>
            <a:ext cx="6807200" cy="505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3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Total annual hours = 8766 hours</a:t>
            </a:r>
          </a:p>
          <a:p>
            <a:r>
              <a:rPr lang="en-US" dirty="0" smtClean="0"/>
              <a:t>Estimated annual </a:t>
            </a:r>
            <a:r>
              <a:rPr lang="en-US" dirty="0" smtClean="0"/>
              <a:t>man-hours </a:t>
            </a:r>
            <a:r>
              <a:rPr lang="en-US" dirty="0" smtClean="0"/>
              <a:t>= x</a:t>
            </a:r>
          </a:p>
          <a:p>
            <a:r>
              <a:rPr lang="en-US" dirty="0" smtClean="0"/>
              <a:t>240 </a:t>
            </a:r>
            <a:r>
              <a:rPr lang="en-US" dirty="0" smtClean="0"/>
              <a:t>work days at ~8 hours per = 1,920 hours (22% of the year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Allocation </a:t>
            </a:r>
            <a:r>
              <a:rPr lang="en-US" dirty="0"/>
              <a:t>= (x hours/8766 hours) *100</a:t>
            </a:r>
          </a:p>
          <a:p>
            <a:r>
              <a:rPr lang="sv-SE" dirty="0" smtClean="0"/>
              <a:t>Silalertruksa </a:t>
            </a:r>
            <a:r>
              <a:rPr lang="sv-SE" dirty="0" smtClean="0"/>
              <a:t>and Gheewala (2009) suggest 442 man hours per hectare.</a:t>
            </a:r>
          </a:p>
          <a:p>
            <a:r>
              <a:rPr lang="sv-SE" dirty="0" smtClean="0"/>
              <a:t>From this calculate workers needed and allocated HL burdens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5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535</Words>
  <Application>Microsoft Office PowerPoint</Application>
  <PresentationFormat>On-screen Show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Human Labor in LCA</vt:lpstr>
      <vt:lpstr>Human Labor?</vt:lpstr>
      <vt:lpstr>Methods</vt:lpstr>
      <vt:lpstr>HL System Boundary</vt:lpstr>
      <vt:lpstr>HL Calculation Methods</vt:lpstr>
      <vt:lpstr>Results</vt:lpstr>
      <vt:lpstr>Human Labor LCIA</vt:lpstr>
      <vt:lpstr>Standard HE Values</vt:lpstr>
      <vt:lpstr>Allocation</vt:lpstr>
      <vt:lpstr>Incorporation of HL into Main LCA</vt:lpstr>
      <vt:lpstr>Case Study – Thai Sugarcane</vt:lpstr>
      <vt:lpstr>Problems?</vt:lpstr>
      <vt:lpstr>Questions?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 Impacts in LCA</dc:title>
  <dc:creator>Carter Reeb</dc:creator>
  <cp:lastModifiedBy>Mr. Carter Walker Reeb</cp:lastModifiedBy>
  <cp:revision>46</cp:revision>
  <dcterms:created xsi:type="dcterms:W3CDTF">2013-04-01T15:34:03Z</dcterms:created>
  <dcterms:modified xsi:type="dcterms:W3CDTF">2013-04-02T18:03:03Z</dcterms:modified>
</cp:coreProperties>
</file>